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89" r:id="rId3"/>
    <p:sldId id="257" r:id="rId4"/>
    <p:sldId id="291" r:id="rId5"/>
    <p:sldId id="292" r:id="rId6"/>
  </p:sldIdLst>
  <p:sldSz cx="12192000" cy="6858000"/>
  <p:notesSz cx="7315200" cy="96012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94" d="100"/>
          <a:sy n="94" d="100"/>
        </p:scale>
        <p:origin x="62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78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ED5BC017-80C1-4148-873C-23BD3707A0B9}" type="datetimeFigureOut">
              <a:rPr lang="de-CH" smtClean="0"/>
              <a:t>02.03.2018</a:t>
            </a:fld>
            <a:endParaRPr lang="de-CH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de-CH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C1D5BA0F-9CAD-421D-83D8-25EF1B4625C4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041148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8519CF7-3A69-403A-A917-84C9A85F8A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64F09759-65E8-47D0-8B8A-0BE4F47C15F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8746355-9E72-45A5-8E20-DA0F90F87A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7256A-B7BC-4F6B-B785-16F2DA3D32CB}" type="datetimeFigureOut">
              <a:rPr lang="de-CH" smtClean="0"/>
              <a:t>02.03.2018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6964602-8793-48A6-87F6-368D840080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864694D-B76C-4BD8-BC19-3EBC13FB3A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6E845-4036-4415-ACC6-3519CC442482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877926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FEA973E-ABC5-479F-B8B7-19055E0562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3E3B7E87-8A1F-4DAF-893E-2CE4CB33A4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B0795B8-2605-4CAD-AD83-4F5D1B80D7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7256A-B7BC-4F6B-B785-16F2DA3D32CB}" type="datetimeFigureOut">
              <a:rPr lang="de-CH" smtClean="0"/>
              <a:t>02.03.2018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30733D6-3909-472A-9C5D-ABBA197183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9B4B35C-C971-489F-A78C-C6E2A376DC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6E845-4036-4415-ACC6-3519CC442482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529499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FBA610DE-7C93-43A1-AC71-8E05E883A0B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3A390890-05E3-4EB4-BEFA-58C9B22DBC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BBEDCBF-8AA6-4ACE-8D38-ED03CFA52D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7256A-B7BC-4F6B-B785-16F2DA3D32CB}" type="datetimeFigureOut">
              <a:rPr lang="de-CH" smtClean="0"/>
              <a:t>02.03.2018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AE87D5F-5FA5-4587-8A7C-FAAE6F1132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BAA6396-2368-4B6B-978F-C8F8453A24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6E845-4036-4415-ACC6-3519CC442482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590949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43426E5-D83F-45F6-BC5F-68DED2394B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5426AAD-9C26-4979-97FE-B32E9A8ED1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5BB5A86-D342-49F2-BAB4-3A176793C9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7256A-B7BC-4F6B-B785-16F2DA3D32CB}" type="datetimeFigureOut">
              <a:rPr lang="de-CH" smtClean="0"/>
              <a:t>02.03.2018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4C57E14-656C-4175-94AA-E370F6503B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9E72D9F-E92D-496B-A5F6-EAACC5BDA7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6E845-4036-4415-ACC6-3519CC442482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0047279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054403D-ABF7-4211-817A-764344201A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762A160D-929B-4583-BE20-20425C0870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5759F37-BE8E-4E33-958E-8ADFC61BF9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7256A-B7BC-4F6B-B785-16F2DA3D32CB}" type="datetimeFigureOut">
              <a:rPr lang="de-CH" smtClean="0"/>
              <a:t>02.03.2018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5560EA6-F3F7-4071-836E-0050069E3B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08FAAA4-3076-4034-94E7-E4BD9082FF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6E845-4036-4415-ACC6-3519CC442482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7256477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84EB931-68CB-48FD-A84A-33F401B7C4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35E38A8-CD5F-4B6C-82C1-D490562C3CF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16A5C448-FAD4-445E-99D3-80E09B693A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A87D442-7C9E-48A4-AA66-1F62B8553A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7256A-B7BC-4F6B-B785-16F2DA3D32CB}" type="datetimeFigureOut">
              <a:rPr lang="de-CH" smtClean="0"/>
              <a:t>02.03.2018</a:t>
            </a:fld>
            <a:endParaRPr lang="de-CH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B0F0D83F-740B-4145-9C36-EDA16BDD98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F38AAAEB-B195-43BD-AAB0-0AF69E9871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6E845-4036-4415-ACC6-3519CC442482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52992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B1492A6-EAE6-45BB-89A6-D26687D15C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F1A2DF4E-F69A-4F35-A60B-7D8695C6C8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FD280F0A-5D3C-4939-A2B3-C69310302E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B44DC89B-2963-400C-AEB3-F83A100537C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1E76C108-8232-4A3A-8391-AC6658AB0F5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CEFC75D6-1A28-4D1D-84FA-477F06B4B4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7256A-B7BC-4F6B-B785-16F2DA3D32CB}" type="datetimeFigureOut">
              <a:rPr lang="de-CH" smtClean="0"/>
              <a:t>02.03.2018</a:t>
            </a:fld>
            <a:endParaRPr lang="de-CH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8C699401-2B6B-4380-877A-7683E74421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E1FE2292-359C-4F9E-B78A-13AF0F014E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6E845-4036-4415-ACC6-3519CC442482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754751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830CEC3-8B1D-43B5-998D-4DFC1ACCEE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765AB745-330E-4EE5-A5CE-B04E822A78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7256A-B7BC-4F6B-B785-16F2DA3D32CB}" type="datetimeFigureOut">
              <a:rPr lang="de-CH" smtClean="0"/>
              <a:t>02.03.2018</a:t>
            </a:fld>
            <a:endParaRPr lang="de-CH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4C2A24FD-592D-4751-B052-621B9E14FD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B5291668-787D-4F17-9596-FC7A742487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6E845-4036-4415-ACC6-3519CC442482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23239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9EE479E0-C9F4-446A-B76F-B79F7EA6FE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7256A-B7BC-4F6B-B785-16F2DA3D32CB}" type="datetimeFigureOut">
              <a:rPr lang="de-CH" smtClean="0"/>
              <a:t>02.03.2018</a:t>
            </a:fld>
            <a:endParaRPr lang="de-CH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9AE1A1DD-F3FF-4E91-8F51-C5A8FD40F9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ABFB5545-DE8F-4D00-B5FA-609FC1618D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6E845-4036-4415-ACC6-3519CC442482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6465041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B31C889-60A9-4C69-B6EE-C9F86988E8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C0BD57C-6F5D-4C65-9961-F1F4AF3E91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7F76227C-2FE5-4CE4-A472-2234F7DFCD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652B65F2-36B1-4AD6-8CD3-884E2C5F6A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7256A-B7BC-4F6B-B785-16F2DA3D32CB}" type="datetimeFigureOut">
              <a:rPr lang="de-CH" smtClean="0"/>
              <a:t>02.03.2018</a:t>
            </a:fld>
            <a:endParaRPr lang="de-CH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0441EA46-9902-49A7-8920-E3A4EA9C19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EC1EE669-3052-4A73-B8BF-8E672B74B3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6E845-4036-4415-ACC6-3519CC442482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097547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F4C8A25-EE4C-497C-8D7F-BDDBF14774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55BB005B-1998-434B-8012-8B23B50EA6D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DF66FDD6-7287-4F6B-A2AD-95A0F06644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D19FBF4D-6BD2-40B3-B531-3B5793A84A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7256A-B7BC-4F6B-B785-16F2DA3D32CB}" type="datetimeFigureOut">
              <a:rPr lang="de-CH" smtClean="0"/>
              <a:t>02.03.2018</a:t>
            </a:fld>
            <a:endParaRPr lang="de-CH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9D0890BB-2E10-413B-AEDE-74FCDAFB15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FA0887EE-42F8-44F3-B0B5-D8423B4B6F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6E845-4036-4415-ACC6-3519CC442482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3189330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28AA945D-F37E-4BF5-A632-F754309D6C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D23DEB74-EAF4-4BBD-9559-68FE005900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89835F5-11E3-41EB-A517-95774570CE7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67256A-B7BC-4F6B-B785-16F2DA3D32CB}" type="datetimeFigureOut">
              <a:rPr lang="de-CH" smtClean="0"/>
              <a:t>02.03.2018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6EF5AE6-C947-4A5F-ACD3-B972A4DE7F0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C0EBE48-C81B-4C9B-9AAA-240DFE81C4E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96E845-4036-4415-ACC6-3519CC442482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924111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variables.ch/images/Literatur/20171221_Maturaarbeit_Anna_Friedli.pdf" TargetMode="External"/><Relationship Id="rId2" Type="http://schemas.openxmlformats.org/officeDocument/2006/relationships/hyperlink" Target="http://www.astrodennis.com/Guide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astro.louisville.edu/software/astroimagej/installation_packages/AstroImageJ_user_guide_2.0_partial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>
            <a:extLst>
              <a:ext uri="{FF2B5EF4-FFF2-40B4-BE49-F238E27FC236}">
                <a16:creationId xmlns:a16="http://schemas.microsoft.com/office/drawing/2014/main" id="{BBB48CE6-CF85-4E58-B9CA-CF734DE7B3B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dirty="0"/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112D7C8F-96C0-45E4-A2AC-42605AD8131C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1310055" y="0"/>
            <a:ext cx="9812214" cy="6849209"/>
          </a:xfrm>
          <a:prstGeom prst="rect">
            <a:avLst/>
          </a:prstGeom>
        </p:spPr>
      </p:pic>
      <p:sp>
        <p:nvSpPr>
          <p:cNvPr id="3" name="Untertitel 2">
            <a:extLst>
              <a:ext uri="{FF2B5EF4-FFF2-40B4-BE49-F238E27FC236}">
                <a16:creationId xmlns:a16="http://schemas.microsoft.com/office/drawing/2014/main" id="{4545D2D2-1564-459B-8C17-82BD80F46A9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47524" y="2716101"/>
            <a:ext cx="9403404" cy="2370668"/>
          </a:xfrm>
        </p:spPr>
        <p:txBody>
          <a:bodyPr>
            <a:normAutofit/>
          </a:bodyPr>
          <a:lstStyle/>
          <a:p>
            <a:pPr algn="l"/>
            <a:endParaRPr lang="de-CH" sz="1800" dirty="0"/>
          </a:p>
          <a:p>
            <a:pPr algn="l">
              <a:lnSpc>
                <a:spcPct val="150000"/>
              </a:lnSpc>
            </a:pPr>
            <a:r>
              <a:rPr lang="de-CH" sz="2000" dirty="0">
                <a:solidFill>
                  <a:schemeClr val="bg1"/>
                </a:solidFill>
              </a:rPr>
              <a:t>Workshop Exoplaneten vom 3. März 2018 </a:t>
            </a:r>
          </a:p>
          <a:p>
            <a:pPr algn="l">
              <a:lnSpc>
                <a:spcPct val="150000"/>
              </a:lnSpc>
            </a:pPr>
            <a:r>
              <a:rPr lang="de-CH" sz="2000" dirty="0">
                <a:solidFill>
                  <a:schemeClr val="bg1"/>
                </a:solidFill>
              </a:rPr>
              <a:t>Seminarraum Observatorium Zimmerwald</a:t>
            </a:r>
          </a:p>
          <a:p>
            <a:pPr algn="l">
              <a:lnSpc>
                <a:spcPct val="150000"/>
              </a:lnSpc>
            </a:pPr>
            <a:r>
              <a:rPr lang="de-CH" sz="2000" dirty="0">
                <a:solidFill>
                  <a:schemeClr val="bg1"/>
                </a:solidFill>
              </a:rPr>
              <a:t>Thomas K. Friedli</a:t>
            </a:r>
          </a:p>
          <a:p>
            <a:pPr algn="l"/>
            <a:endParaRPr lang="de-CH" sz="1800" dirty="0">
              <a:solidFill>
                <a:schemeClr val="bg1"/>
              </a:solidFill>
            </a:endParaRPr>
          </a:p>
          <a:p>
            <a:pPr algn="l"/>
            <a:endParaRPr lang="de-CH" sz="1800" dirty="0">
              <a:solidFill>
                <a:schemeClr val="bg1"/>
              </a:solidFill>
            </a:endParaRPr>
          </a:p>
        </p:txBody>
      </p:sp>
      <p:sp>
        <p:nvSpPr>
          <p:cNvPr id="6" name="Titel 5">
            <a:extLst>
              <a:ext uri="{FF2B5EF4-FFF2-40B4-BE49-F238E27FC236}">
                <a16:creationId xmlns:a16="http://schemas.microsoft.com/office/drawing/2014/main" id="{93ADE857-BE76-4687-BEE2-6FC96B497A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96329" y="225548"/>
            <a:ext cx="9144000" cy="2246719"/>
          </a:xfrm>
        </p:spPr>
        <p:txBody>
          <a:bodyPr>
            <a:normAutofit/>
          </a:bodyPr>
          <a:lstStyle/>
          <a:p>
            <a:pPr algn="l"/>
            <a:r>
              <a:rPr lang="de-CH" sz="4400" b="1" dirty="0">
                <a:solidFill>
                  <a:schemeClr val="bg1"/>
                </a:solidFill>
              </a:rPr>
              <a:t>Variable Star </a:t>
            </a:r>
            <a:r>
              <a:rPr lang="de-CH" sz="4400" b="1" dirty="0" err="1">
                <a:solidFill>
                  <a:schemeClr val="bg1"/>
                </a:solidFill>
              </a:rPr>
              <a:t>Observers</a:t>
            </a:r>
            <a:r>
              <a:rPr lang="de-CH" sz="4400" b="1" dirty="0">
                <a:solidFill>
                  <a:schemeClr val="bg1"/>
                </a:solidFill>
              </a:rPr>
              <a:t> </a:t>
            </a:r>
            <a:r>
              <a:rPr lang="de-CH" sz="4400" b="1" dirty="0" err="1">
                <a:solidFill>
                  <a:schemeClr val="bg1"/>
                </a:solidFill>
              </a:rPr>
              <a:t>Switzerland</a:t>
            </a:r>
            <a:br>
              <a:rPr lang="de-CH" sz="4400" b="1" dirty="0">
                <a:solidFill>
                  <a:schemeClr val="bg1"/>
                </a:solidFill>
              </a:rPr>
            </a:br>
            <a:r>
              <a:rPr lang="de-CH" sz="2400" b="1" dirty="0">
                <a:solidFill>
                  <a:schemeClr val="bg1"/>
                </a:solidFill>
              </a:rPr>
              <a:t> </a:t>
            </a:r>
            <a:br>
              <a:rPr lang="de-CH" sz="2400" b="1" dirty="0">
                <a:solidFill>
                  <a:schemeClr val="bg1"/>
                </a:solidFill>
              </a:rPr>
            </a:br>
            <a:r>
              <a:rPr lang="de-CH" sz="2400" b="1" dirty="0">
                <a:solidFill>
                  <a:schemeClr val="bg1"/>
                </a:solidFill>
              </a:rPr>
              <a:t>Beobachtung von Exoplaneten</a:t>
            </a:r>
            <a:endParaRPr lang="de-CH" sz="4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38522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B93C02C-1102-400D-84D1-C3D06837E1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Voraussetzungen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B50A908-6CA6-44E8-BAFE-2559C7608B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544270"/>
            <a:ext cx="10418885" cy="4368849"/>
          </a:xfrm>
        </p:spPr>
        <p:txBody>
          <a:bodyPr>
            <a:normAutofit/>
          </a:bodyPr>
          <a:lstStyle/>
          <a:p>
            <a:pPr fontAlgn="ctr">
              <a:lnSpc>
                <a:spcPct val="110000"/>
              </a:lnSpc>
            </a:pPr>
            <a:endParaRPr lang="de-CH" sz="400" dirty="0"/>
          </a:p>
          <a:p>
            <a:pPr fontAlgn="ctr">
              <a:lnSpc>
                <a:spcPct val="110000"/>
              </a:lnSpc>
            </a:pPr>
            <a:r>
              <a:rPr lang="de-CH" dirty="0"/>
              <a:t>Keine Voraussetzung: Riesiges Fernrohr…</a:t>
            </a:r>
          </a:p>
          <a:p>
            <a:pPr fontAlgn="ctr">
              <a:lnSpc>
                <a:spcPct val="110000"/>
              </a:lnSpc>
            </a:pPr>
            <a:r>
              <a:rPr lang="de-CH" dirty="0"/>
              <a:t>Amateure beobachten hauptsächlich mittels der Transitmethode</a:t>
            </a:r>
          </a:p>
          <a:p>
            <a:pPr fontAlgn="ctr">
              <a:lnSpc>
                <a:spcPct val="110000"/>
              </a:lnSpc>
            </a:pPr>
            <a:endParaRPr lang="de-CH" sz="1600" dirty="0"/>
          </a:p>
          <a:p>
            <a:pPr fontAlgn="ctr">
              <a:lnSpc>
                <a:spcPct val="110000"/>
              </a:lnSpc>
            </a:pPr>
            <a:r>
              <a:rPr lang="de-CH" dirty="0"/>
              <a:t>Stationäres, idealerweise robotisches Observatorium</a:t>
            </a:r>
          </a:p>
          <a:p>
            <a:pPr fontAlgn="ctr">
              <a:lnSpc>
                <a:spcPct val="110000"/>
              </a:lnSpc>
            </a:pPr>
            <a:r>
              <a:rPr lang="de-CH" dirty="0"/>
              <a:t>CCD mit Bildskala 2-3 Pixel pro FWHM</a:t>
            </a:r>
          </a:p>
          <a:p>
            <a:pPr fontAlgn="ctr">
              <a:lnSpc>
                <a:spcPct val="110000"/>
              </a:lnSpc>
            </a:pPr>
            <a:r>
              <a:rPr lang="de-CH" dirty="0"/>
              <a:t>Photometrische Filter V,R,I oder </a:t>
            </a:r>
            <a:r>
              <a:rPr lang="de-CH" dirty="0" err="1"/>
              <a:t>g’,r’,i</a:t>
            </a:r>
            <a:r>
              <a:rPr lang="de-CH" dirty="0"/>
              <a:t>’ oder b, y</a:t>
            </a:r>
          </a:p>
          <a:p>
            <a:pPr fontAlgn="ctr">
              <a:lnSpc>
                <a:spcPct val="110000"/>
              </a:lnSpc>
            </a:pPr>
            <a:r>
              <a:rPr lang="de-CH" dirty="0"/>
              <a:t>24 GB RAM für die Auswertung</a:t>
            </a:r>
          </a:p>
        </p:txBody>
      </p:sp>
      <p:sp>
        <p:nvSpPr>
          <p:cNvPr id="10" name="Rectangle 3">
            <a:extLst>
              <a:ext uri="{FF2B5EF4-FFF2-40B4-BE49-F238E27FC236}">
                <a16:creationId xmlns:a16="http://schemas.microsoft.com/office/drawing/2014/main" id="{B90450BA-5719-4F33-9BCF-45EE5A4C80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altLang="de-D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73311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B93C02C-1102-400D-84D1-C3D06837E1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Hauptaufgaben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B50A908-6CA6-44E8-BAFE-2559C7608B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544271"/>
            <a:ext cx="10418885" cy="4351338"/>
          </a:xfrm>
        </p:spPr>
        <p:txBody>
          <a:bodyPr>
            <a:normAutofit fontScale="85000" lnSpcReduction="20000"/>
          </a:bodyPr>
          <a:lstStyle/>
          <a:p>
            <a:pPr fontAlgn="ctr">
              <a:lnSpc>
                <a:spcPct val="150000"/>
              </a:lnSpc>
            </a:pPr>
            <a:r>
              <a:rPr lang="de-CH" dirty="0"/>
              <a:t>Planung</a:t>
            </a:r>
          </a:p>
          <a:p>
            <a:pPr fontAlgn="ctr">
              <a:lnSpc>
                <a:spcPct val="150000"/>
              </a:lnSpc>
            </a:pPr>
            <a:r>
              <a:rPr lang="de-CH" dirty="0"/>
              <a:t>Beobachtung</a:t>
            </a:r>
          </a:p>
          <a:p>
            <a:pPr lvl="1" fontAlgn="ctr">
              <a:lnSpc>
                <a:spcPct val="150000"/>
              </a:lnSpc>
            </a:pPr>
            <a:r>
              <a:rPr lang="de-CH" dirty="0"/>
              <a:t>Bildakquisition</a:t>
            </a:r>
          </a:p>
          <a:p>
            <a:pPr lvl="1" fontAlgn="ctr">
              <a:lnSpc>
                <a:spcPct val="150000"/>
              </a:lnSpc>
            </a:pPr>
            <a:r>
              <a:rPr lang="de-CH" dirty="0"/>
              <a:t>Vorverarbeitung</a:t>
            </a:r>
          </a:p>
          <a:p>
            <a:pPr fontAlgn="ctr">
              <a:lnSpc>
                <a:spcPct val="150000"/>
              </a:lnSpc>
            </a:pPr>
            <a:r>
              <a:rPr lang="de-CH" dirty="0"/>
              <a:t>Auswertung</a:t>
            </a:r>
          </a:p>
          <a:p>
            <a:pPr lvl="1" fontAlgn="ctr">
              <a:lnSpc>
                <a:spcPct val="150000"/>
              </a:lnSpc>
            </a:pPr>
            <a:r>
              <a:rPr lang="de-CH" dirty="0"/>
              <a:t>Differentielle Blendenphotometrie</a:t>
            </a:r>
          </a:p>
          <a:p>
            <a:pPr lvl="1" fontAlgn="ctr">
              <a:lnSpc>
                <a:spcPct val="150000"/>
              </a:lnSpc>
            </a:pPr>
            <a:r>
              <a:rPr lang="de-CH" dirty="0"/>
              <a:t>Modellierung</a:t>
            </a:r>
          </a:p>
          <a:p>
            <a:pPr fontAlgn="ctr">
              <a:lnSpc>
                <a:spcPct val="150000"/>
              </a:lnSpc>
            </a:pPr>
            <a:r>
              <a:rPr lang="de-CH" dirty="0"/>
              <a:t>Veröffentlichung</a:t>
            </a:r>
          </a:p>
        </p:txBody>
      </p:sp>
      <p:sp>
        <p:nvSpPr>
          <p:cNvPr id="10" name="Rectangle 3">
            <a:extLst>
              <a:ext uri="{FF2B5EF4-FFF2-40B4-BE49-F238E27FC236}">
                <a16:creationId xmlns:a16="http://schemas.microsoft.com/office/drawing/2014/main" id="{B90450BA-5719-4F33-9BCF-45EE5A4C80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altLang="de-D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69041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B93C02C-1102-400D-84D1-C3D06837E1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Autofit/>
          </a:bodyPr>
          <a:lstStyle/>
          <a:p>
            <a:r>
              <a:rPr lang="de-CH" dirty="0"/>
              <a:t>Sonnenturm Uecht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B50A908-6CA6-44E8-BAFE-2559C7608B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754235"/>
            <a:ext cx="10418885" cy="4368849"/>
          </a:xfrm>
        </p:spPr>
        <p:txBody>
          <a:bodyPr>
            <a:normAutofit/>
          </a:bodyPr>
          <a:lstStyle/>
          <a:p>
            <a:endParaRPr lang="de-CH" sz="1400" dirty="0"/>
          </a:p>
          <a:p>
            <a:r>
              <a:rPr lang="de-CH" sz="2000" dirty="0"/>
              <a:t>Beobachtung von Exoplaneten am robotischen WO 132/925 Refraktor (10 mag &lt; V &lt;  15 mag) </a:t>
            </a:r>
          </a:p>
          <a:p>
            <a:pPr marL="0" indent="0">
              <a:buNone/>
            </a:pPr>
            <a:endParaRPr lang="de-CH" sz="2000" dirty="0"/>
          </a:p>
          <a:p>
            <a:r>
              <a:rPr lang="de-CH" sz="2000" dirty="0"/>
              <a:t>Bildakquisition mit </a:t>
            </a:r>
            <a:r>
              <a:rPr lang="de-CH" sz="2000" dirty="0" err="1"/>
              <a:t>MaxIm</a:t>
            </a:r>
            <a:r>
              <a:rPr lang="de-CH" sz="2000" dirty="0"/>
              <a:t> DL</a:t>
            </a:r>
          </a:p>
          <a:p>
            <a:endParaRPr lang="de-CH" sz="2000" dirty="0"/>
          </a:p>
          <a:p>
            <a:r>
              <a:rPr lang="de-CH" sz="2000" dirty="0"/>
              <a:t>Fernsteuerung via TeamViewer</a:t>
            </a:r>
          </a:p>
          <a:p>
            <a:pPr marL="0" indent="0">
              <a:buNone/>
            </a:pPr>
            <a:endParaRPr lang="de-CH" sz="2000" dirty="0"/>
          </a:p>
          <a:p>
            <a:r>
              <a:rPr lang="de-CH" sz="2000" dirty="0"/>
              <a:t>Auswertung mittels </a:t>
            </a:r>
            <a:r>
              <a:rPr lang="de-CH" sz="2000" dirty="0" err="1"/>
              <a:t>AstroImageJ</a:t>
            </a:r>
            <a:endParaRPr lang="de-CH" sz="2000" dirty="0"/>
          </a:p>
          <a:p>
            <a:endParaRPr lang="de-CH" sz="2000" dirty="0"/>
          </a:p>
          <a:p>
            <a:r>
              <a:rPr lang="de-CH" sz="2000" dirty="0"/>
              <a:t>Veröffentlichung der Resultate in der TRESCA Datenbank</a:t>
            </a:r>
          </a:p>
        </p:txBody>
      </p:sp>
      <p:sp>
        <p:nvSpPr>
          <p:cNvPr id="10" name="Rectangle 3">
            <a:extLst>
              <a:ext uri="{FF2B5EF4-FFF2-40B4-BE49-F238E27FC236}">
                <a16:creationId xmlns:a16="http://schemas.microsoft.com/office/drawing/2014/main" id="{B90450BA-5719-4F33-9BCF-45EE5A4C80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altLang="de-D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06483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B93C02C-1102-400D-84D1-C3D06837E1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Autofit/>
          </a:bodyPr>
          <a:lstStyle/>
          <a:p>
            <a:r>
              <a:rPr lang="de-CH" dirty="0"/>
              <a:t>Anleitungen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B50A908-6CA6-44E8-BAFE-2559C7608B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754235"/>
            <a:ext cx="9626601" cy="436884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de-DE" altLang="de-DE" sz="2000" dirty="0"/>
          </a:p>
          <a:p>
            <a:pPr marL="0" indent="0">
              <a:buNone/>
            </a:pPr>
            <a:r>
              <a:rPr lang="de-DE" altLang="de-DE" sz="2000" dirty="0"/>
              <a:t>„A </a:t>
            </a:r>
            <a:r>
              <a:rPr lang="de-DE" altLang="de-DE" sz="2000" dirty="0" err="1"/>
              <a:t>Practical</a:t>
            </a:r>
            <a:r>
              <a:rPr lang="de-DE" altLang="de-DE" sz="2000" dirty="0"/>
              <a:t> Guide </a:t>
            </a:r>
            <a:r>
              <a:rPr lang="de-DE" altLang="de-DE" sz="2000" dirty="0" err="1"/>
              <a:t>to</a:t>
            </a:r>
            <a:r>
              <a:rPr lang="de-DE" altLang="de-DE" sz="2000" dirty="0"/>
              <a:t> Exoplanet </a:t>
            </a:r>
            <a:r>
              <a:rPr lang="de-DE" altLang="de-DE" sz="2000" dirty="0" err="1"/>
              <a:t>Observing</a:t>
            </a:r>
            <a:r>
              <a:rPr lang="de-DE" altLang="de-DE" sz="2000" dirty="0"/>
              <a:t>“ von Dennis M. Conti (Revision 3.1b)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de-DE" altLang="de-DE" sz="2000" dirty="0">
                <a:hlinkClick r:id="rId2"/>
              </a:rPr>
              <a:t>http://www.astrodennis.com/Guide.pdf</a:t>
            </a:r>
            <a:r>
              <a:rPr lang="de-DE" altLang="de-DE" sz="2000" dirty="0"/>
              <a:t> </a:t>
            </a:r>
          </a:p>
          <a:p>
            <a:pPr marL="0" indent="0">
              <a:buNone/>
            </a:pPr>
            <a:endParaRPr lang="de-CH" sz="2000" dirty="0"/>
          </a:p>
          <a:p>
            <a:pPr marL="0" indent="0">
              <a:buNone/>
            </a:pPr>
            <a:r>
              <a:rPr lang="de-CH" sz="2000" dirty="0"/>
              <a:t>Maturaarbeit Anna</a:t>
            </a:r>
          </a:p>
          <a:p>
            <a:pPr marL="0" indent="0">
              <a:buNone/>
            </a:pPr>
            <a:r>
              <a:rPr lang="de-CH" sz="2000" dirty="0">
                <a:hlinkClick r:id="rId3"/>
              </a:rPr>
              <a:t>http://variables.ch/images/Literatur/20171221_Maturaarbeit_Anna_Friedli.pdf</a:t>
            </a:r>
            <a:r>
              <a:rPr lang="de-CH" sz="2000" dirty="0"/>
              <a:t> </a:t>
            </a:r>
          </a:p>
          <a:p>
            <a:pPr marL="0" indent="0">
              <a:buNone/>
            </a:pPr>
            <a:endParaRPr lang="de-CH" sz="2000" dirty="0"/>
          </a:p>
          <a:p>
            <a:pPr marL="0" indent="0">
              <a:buNone/>
            </a:pPr>
            <a:r>
              <a:rPr lang="de-CH" sz="2000" dirty="0"/>
              <a:t>User Guide für </a:t>
            </a:r>
            <a:r>
              <a:rPr lang="de-CH" sz="2000" dirty="0" err="1"/>
              <a:t>AstroImageJ</a:t>
            </a:r>
            <a:r>
              <a:rPr lang="de-CH" sz="2000" dirty="0"/>
              <a:t> in </a:t>
            </a:r>
            <a:r>
              <a:rPr lang="de-CH" sz="2000" dirty="0" err="1"/>
              <a:t>pdf</a:t>
            </a:r>
            <a:r>
              <a:rPr lang="de-CH" sz="2000" dirty="0"/>
              <a:t> Format:</a:t>
            </a:r>
          </a:p>
          <a:p>
            <a:pPr marL="0" indent="0">
              <a:buNone/>
            </a:pPr>
            <a:r>
              <a:rPr lang="de-DE" altLang="de-DE" sz="2000" dirty="0">
                <a:hlinkClick r:id="rId4"/>
              </a:rPr>
              <a:t>AstroImageJ_user_guide_2.0_partial.pdf</a:t>
            </a:r>
            <a:endParaRPr lang="de-DE" altLang="de-DE" sz="2000" dirty="0"/>
          </a:p>
          <a:p>
            <a:pPr marL="0" indent="0">
              <a:buNone/>
            </a:pPr>
            <a:endParaRPr lang="de-CH" sz="2000" dirty="0"/>
          </a:p>
        </p:txBody>
      </p:sp>
      <p:sp>
        <p:nvSpPr>
          <p:cNvPr id="10" name="Rectangle 3">
            <a:extLst>
              <a:ext uri="{FF2B5EF4-FFF2-40B4-BE49-F238E27FC236}">
                <a16:creationId xmlns:a16="http://schemas.microsoft.com/office/drawing/2014/main" id="{B90450BA-5719-4F33-9BCF-45EE5A4C80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altLang="de-DE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6819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182</Words>
  <Application>Microsoft Office PowerPoint</Application>
  <PresentationFormat>Breitbild</PresentationFormat>
  <Paragraphs>44</Paragraphs>
  <Slides>5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</vt:lpstr>
      <vt:lpstr>Variable Star Observers Switzerland   Beobachtung von Exoplaneten</vt:lpstr>
      <vt:lpstr>Voraussetzungen</vt:lpstr>
      <vt:lpstr>Hauptaufgaben</vt:lpstr>
      <vt:lpstr>Sonnenturm Uecht</vt:lpstr>
      <vt:lpstr>Anleitungen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Ferne Welten –  Transitbeobachtungen von Exoplaneten</dc:title>
  <dc:creator>Anna Friedli</dc:creator>
  <cp:lastModifiedBy>Thomas K. Friedli</cp:lastModifiedBy>
  <cp:revision>98</cp:revision>
  <cp:lastPrinted>2017-12-10T11:19:16Z</cp:lastPrinted>
  <dcterms:created xsi:type="dcterms:W3CDTF">2017-12-10T09:13:54Z</dcterms:created>
  <dcterms:modified xsi:type="dcterms:W3CDTF">2018-03-02T22:35:37Z</dcterms:modified>
</cp:coreProperties>
</file>